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97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88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24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35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9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78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43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59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6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06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81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419E-7264-4D5B-8BCC-3084A89C8E5F}" type="datetimeFigureOut">
              <a:rPr lang="tr-TR" smtClean="0"/>
              <a:t>25.12.2024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B1B56-FD77-44F9-BF9B-8AAA69D77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77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i="1" dirty="0" smtClean="0">
                <a:solidFill>
                  <a:schemeClr val="accent6">
                    <a:lumMod val="50000"/>
                  </a:schemeClr>
                </a:solidFill>
                <a:latin typeface="Algerian" pitchFamily="82" charset="0"/>
              </a:rPr>
              <a:t>URLA HAKAN ÇEKEN ANADOLU LİSESİ</a:t>
            </a:r>
            <a:endParaRPr lang="tr-TR" i="1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17526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sz="6000" b="1" dirty="0" smtClean="0">
                <a:solidFill>
                  <a:schemeClr val="accent4">
                    <a:lumMod val="75000"/>
                  </a:schemeClr>
                </a:solidFill>
              </a:rPr>
              <a:t>ETKİLİ ZAMAN YÖNETİMİ</a:t>
            </a:r>
            <a:endParaRPr lang="tr-TR" sz="6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9512" y="260648"/>
            <a:ext cx="8568952" cy="13464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1540" y="382960"/>
            <a:ext cx="8064896" cy="12241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ZAMAN KAYBETTİREN İŞLERİ ÖNLEMEK İÇİN</a:t>
            </a:r>
            <a:endParaRPr lang="tr-T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latin typeface="Arial Narrow" panose="020B0606020202030204" pitchFamily="34" charset="0"/>
              </a:rPr>
              <a:t>Günlük rutin işler için planlayıcı kullanmayı alışkanlık haline getirin.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latin typeface="Arial Narrow" panose="020B0606020202030204" pitchFamily="34" charset="0"/>
              </a:rPr>
              <a:t>Randevular ve son tarihler için bir defter ya da sizi uyarabilecek cep telefonu ajandası vb kullanmayı alışkanlık haline getirin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latin typeface="Arial Narrow" panose="020B0606020202030204" pitchFamily="34" charset="0"/>
              </a:rPr>
              <a:t>Hedeflerinizi gerçekleştirebilmek için kendinize kimsenin bölmeyeceği zaman dilimleri ayırın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latin typeface="Arial Narrow" panose="020B0606020202030204" pitchFamily="34" charset="0"/>
              </a:rPr>
              <a:t>Planladığınız çalışmaları yaparken başka birisinin müdahalesini kabul etmeyin. Bunun için “HAYIR” DEMEYİ ÖĞRENİN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 smtClean="0">
                <a:latin typeface="Arial Narrow" panose="020B0606020202030204" pitchFamily="34" charset="0"/>
              </a:rPr>
              <a:t>Masanızı </a:t>
            </a:r>
            <a:r>
              <a:rPr lang="fi-FI" altLang="tr-TR" dirty="0">
                <a:latin typeface="Arial Narrow" panose="020B0606020202030204" pitchFamily="34" charset="0"/>
              </a:rPr>
              <a:t>sürekli olarak gözden geçirin ve kullanmadığınız </a:t>
            </a:r>
            <a:r>
              <a:rPr lang="tr-TR" altLang="tr-TR" dirty="0" smtClean="0">
                <a:latin typeface="Arial Narrow" panose="020B0606020202030204" pitchFamily="34" charset="0"/>
              </a:rPr>
              <a:t>malzemeleri </a:t>
            </a:r>
            <a:r>
              <a:rPr lang="fi-FI" altLang="tr-TR" dirty="0" smtClean="0">
                <a:latin typeface="Arial Narrow" panose="020B0606020202030204" pitchFamily="34" charset="0"/>
              </a:rPr>
              <a:t>masanızdan </a:t>
            </a:r>
            <a:r>
              <a:rPr lang="fi-FI" altLang="tr-TR" dirty="0">
                <a:latin typeface="Arial Narrow" panose="020B0606020202030204" pitchFamily="34" charset="0"/>
              </a:rPr>
              <a:t>uzaklaştırın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altLang="tr-TR" dirty="0" smtClean="0">
                <a:latin typeface="Arial Narrow" panose="020B0606020202030204" pitchFamily="34" charset="0"/>
              </a:rPr>
              <a:t>Ders çalışırken</a:t>
            </a:r>
            <a:r>
              <a:rPr lang="fi-FI" altLang="tr-TR" dirty="0" smtClean="0">
                <a:latin typeface="Arial Narrow" panose="020B0606020202030204" pitchFamily="34" charset="0"/>
              </a:rPr>
              <a:t> </a:t>
            </a:r>
            <a:r>
              <a:rPr lang="fi-FI" altLang="tr-TR" dirty="0">
                <a:latin typeface="Arial Narrow" panose="020B0606020202030204" pitchFamily="34" charset="0"/>
              </a:rPr>
              <a:t>kullandığınız araç, gereç ve malzemeyi her zaman belirli yerlerde bulundurun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124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259632" y="404664"/>
            <a:ext cx="7056784" cy="1202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42617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</a:rPr>
              <a:t>İŞLERİ HAFİFLETMEK İÇİN</a:t>
            </a:r>
            <a:endParaRPr lang="tr-T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988840"/>
            <a:ext cx="8229600" cy="47133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altLang="tr-TR" dirty="0" smtClean="0">
                <a:latin typeface="+mj-lt"/>
              </a:rPr>
              <a:t>Tek başınıza sizin çabanızla çözülmeyecek işler için zaman ve enerji harcamayın</a:t>
            </a:r>
          </a:p>
          <a:p>
            <a:pPr algn="just">
              <a:buFont typeface="Wingdings" pitchFamily="2" charset="2"/>
              <a:buChar char="v"/>
            </a:pPr>
            <a:r>
              <a:rPr lang="tr-TR" altLang="tr-TR" dirty="0" smtClean="0">
                <a:latin typeface="+mj-lt"/>
              </a:rPr>
              <a:t>Evdeki işler için ailenizle birlikte iş bölümü yapın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>
                <a:latin typeface="+mj-lt"/>
              </a:rPr>
              <a:t>Bu iş bölümüne uymaya çalışın ve uymayanlara hatırlatın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8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 smtClean="0"/>
              <a:t>BOŞVERİCİLİĞİN ÜSTESİNDEN GELMEK İÇİN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latin typeface="Arial Narrow" panose="020B0606020202030204" pitchFamily="34" charset="0"/>
              </a:rPr>
              <a:t>Kararlı olun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altLang="tr-TR" dirty="0" smtClean="0">
                <a:latin typeface="Arial Narrow" panose="020B0606020202030204" pitchFamily="34" charset="0"/>
              </a:rPr>
              <a:t>Dersleri biriktirmeyin gününde çalışın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altLang="tr-TR" dirty="0" smtClean="0">
                <a:latin typeface="Arial Narrow" panose="020B0606020202030204" pitchFamily="34" charset="0"/>
              </a:rPr>
              <a:t>Her dersin sizin için önemini ve hedeflerinizi sık sık düşünün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 smtClean="0">
                <a:latin typeface="Arial Narrow" panose="020B0606020202030204" pitchFamily="34" charset="0"/>
              </a:rPr>
              <a:t>Azimli </a:t>
            </a:r>
            <a:r>
              <a:rPr lang="fi-FI" altLang="tr-TR" dirty="0">
                <a:latin typeface="Arial Narrow" panose="020B0606020202030204" pitchFamily="34" charset="0"/>
              </a:rPr>
              <a:t>olun, başladığınız işi bitirmeye özen gösterin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altLang="tr-TR" dirty="0" smtClean="0">
                <a:latin typeface="Arial Narrow" panose="020B0606020202030204" pitchFamily="34" charset="0"/>
              </a:rPr>
              <a:t>Zorlandığınız dersleri önce çalışın </a:t>
            </a:r>
            <a:r>
              <a:rPr lang="fi-FI" altLang="tr-TR" dirty="0" smtClean="0">
                <a:latin typeface="Arial Narrow" panose="020B0606020202030204" pitchFamily="34" charset="0"/>
              </a:rPr>
              <a:t>ve </a:t>
            </a:r>
            <a:r>
              <a:rPr lang="tr-TR" altLang="tr-TR" dirty="0" smtClean="0">
                <a:latin typeface="Arial Narrow" panose="020B0606020202030204" pitchFamily="34" charset="0"/>
              </a:rPr>
              <a:t>çalışma süresi boyunca aklınızı kurcalamasından kurtulun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altLang="tr-TR" dirty="0" smtClean="0">
                <a:latin typeface="Arial Narrow" panose="020B0606020202030204" pitchFamily="34" charset="0"/>
              </a:rPr>
              <a:t>K</a:t>
            </a:r>
            <a:r>
              <a:rPr lang="fi-FI" altLang="tr-TR" dirty="0">
                <a:latin typeface="Arial Narrow" panose="020B0606020202030204" pitchFamily="34" charset="0"/>
              </a:rPr>
              <a:t>endinize zaman ayırın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058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dirty="0" smtClean="0"/>
              <a:t>86.400 ALTIN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Her sabah hesabınıza 86.400 altın yatırılan bir banka</a:t>
            </a:r>
          </a:p>
          <a:p>
            <a:pPr marL="0" indent="0">
              <a:buNone/>
            </a:pPr>
            <a:r>
              <a:rPr lang="tr-TR" dirty="0" smtClean="0"/>
              <a:t>olduğunu düşünün...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Gün boyunca bu altından istediğiniz kadarını</a:t>
            </a:r>
          </a:p>
          <a:p>
            <a:pPr marL="0" indent="0">
              <a:buNone/>
            </a:pPr>
            <a:r>
              <a:rPr lang="tr-TR" dirty="0" smtClean="0"/>
              <a:t>harcayabiliyorsunuz. Ancak tek bir koşul var; o gün size</a:t>
            </a:r>
          </a:p>
          <a:p>
            <a:pPr marL="0" indent="0">
              <a:buNone/>
            </a:pPr>
            <a:r>
              <a:rPr lang="tr-TR" dirty="0" smtClean="0"/>
              <a:t>ayrılan altından harcamadıklarınız sizden sonsuza kadar</a:t>
            </a:r>
          </a:p>
          <a:p>
            <a:pPr marL="0" indent="0">
              <a:buNone/>
            </a:pPr>
            <a:r>
              <a:rPr lang="tr-TR" dirty="0" smtClean="0"/>
              <a:t>geri alınıyor. Yani 86.400 altının tamamını harcamış ya da</a:t>
            </a:r>
          </a:p>
          <a:p>
            <a:pPr marL="0" indent="0">
              <a:buNone/>
            </a:pPr>
            <a:r>
              <a:rPr lang="tr-TR" dirty="0" smtClean="0"/>
              <a:t>hiçbirini harcamamışta olsanız diğer gün sabah</a:t>
            </a:r>
          </a:p>
          <a:p>
            <a:pPr marL="0" indent="0">
              <a:buNone/>
            </a:pPr>
            <a:r>
              <a:rPr lang="tr-TR" dirty="0" smtClean="0"/>
              <a:t>hesabınızda yine 86.400 altın oluyor.</a:t>
            </a:r>
          </a:p>
          <a:p>
            <a:pPr marL="0" indent="0">
              <a:buNone/>
            </a:pPr>
            <a:r>
              <a:rPr lang="tr-TR" dirty="0" smtClean="0"/>
              <a:t>Kendinizi böyle bir durumla karşı karşıya bulsaydınız ne</a:t>
            </a:r>
          </a:p>
          <a:p>
            <a:pPr marL="0" indent="0">
              <a:buNone/>
            </a:pPr>
            <a:r>
              <a:rPr lang="tr-TR" dirty="0" smtClean="0"/>
              <a:t>yapardınız? Bir çok insan gibi altının tümünü harcayacak</a:t>
            </a:r>
          </a:p>
          <a:p>
            <a:pPr marL="0" indent="0">
              <a:buNone/>
            </a:pPr>
            <a:r>
              <a:rPr lang="tr-TR" dirty="0" smtClean="0"/>
              <a:t>bir yol arardınız. İlk günlerde şüphesiz acil ihtiyaçlarınızı</a:t>
            </a:r>
          </a:p>
          <a:p>
            <a:pPr marL="0" indent="0">
              <a:buNone/>
            </a:pPr>
            <a:r>
              <a:rPr lang="tr-TR" dirty="0" smtClean="0"/>
              <a:t>karşılayacaksınızdır. Ancak sonraki günlerde geleceğe</a:t>
            </a:r>
          </a:p>
          <a:p>
            <a:pPr marL="0" indent="0">
              <a:buNone/>
            </a:pPr>
            <a:r>
              <a:rPr lang="tr-TR" dirty="0" smtClean="0"/>
              <a:t>yatırım yapacak yollar arayıp, ileride daha büyük getirisi</a:t>
            </a:r>
          </a:p>
          <a:p>
            <a:pPr marL="0" indent="0">
              <a:buNone/>
            </a:pPr>
            <a:r>
              <a:rPr lang="tr-TR" dirty="0" smtClean="0"/>
              <a:t>olacak yollar bulmayı deneyeceksiniz.</a:t>
            </a:r>
            <a:endParaRPr lang="tr-TR" dirty="0"/>
          </a:p>
        </p:txBody>
      </p:sp>
      <p:pic>
        <p:nvPicPr>
          <p:cNvPr id="2050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48880"/>
            <a:ext cx="281662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7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dirty="0" smtClean="0"/>
              <a:t>86.400 ALTIN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Farkında olsak da olmasak da yaşamımızın her gününde bu durumu yaşıyoruz. Bankamız her sabah hesabımıza 86.400 saniye yatırmaktadır. Ve her gün istediğimiz gibi harcayabiliyoruz.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saniyeleri kullanmayı başaramazsak günün sonunda onları sonsuza kadar kaybediyoruz.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3904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628800"/>
            <a:ext cx="3096344" cy="3120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ERTELEMEEE !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Erteleme alışkanlığı</a:t>
            </a:r>
          </a:p>
          <a:p>
            <a:pPr marL="0" indent="0">
              <a:buNone/>
            </a:pPr>
            <a:r>
              <a:rPr lang="tr-TR" sz="2000" dirty="0" smtClean="0"/>
              <a:t>zamanı verimsiz</a:t>
            </a:r>
          </a:p>
          <a:p>
            <a:pPr marL="0" indent="0">
              <a:buNone/>
            </a:pPr>
            <a:r>
              <a:rPr lang="tr-TR" sz="2000" dirty="0" smtClean="0"/>
              <a:t>kullanma</a:t>
            </a:r>
          </a:p>
          <a:p>
            <a:pPr marL="0" indent="0">
              <a:buNone/>
            </a:pPr>
            <a:r>
              <a:rPr lang="tr-TR" sz="2000" dirty="0" smtClean="0"/>
              <a:t>davranışlarından biridir.</a:t>
            </a:r>
          </a:p>
          <a:p>
            <a:pPr marL="0" indent="0">
              <a:buNone/>
            </a:pPr>
            <a:r>
              <a:rPr lang="tr-TR" sz="2000" dirty="0" smtClean="0"/>
              <a:t>Bir işi ertelemek, o işin</a:t>
            </a:r>
          </a:p>
          <a:p>
            <a:pPr marL="0" indent="0">
              <a:buNone/>
            </a:pPr>
            <a:r>
              <a:rPr lang="tr-TR" sz="2000" dirty="0" smtClean="0"/>
              <a:t>tamamlanma süresinin</a:t>
            </a:r>
          </a:p>
          <a:p>
            <a:pPr marL="0" indent="0">
              <a:buNone/>
            </a:pPr>
            <a:r>
              <a:rPr lang="tr-TR" sz="2000" dirty="0" smtClean="0"/>
              <a:t>en az 2 katı kadar</a:t>
            </a:r>
          </a:p>
          <a:p>
            <a:pPr marL="0" indent="0">
              <a:buNone/>
            </a:pPr>
            <a:r>
              <a:rPr lang="tr-TR" sz="2000" dirty="0" smtClean="0"/>
              <a:t>zamanı kaybetmemize</a:t>
            </a:r>
          </a:p>
          <a:p>
            <a:pPr marL="0" indent="0">
              <a:buNone/>
            </a:pPr>
            <a:r>
              <a:rPr lang="tr-TR" sz="2000" dirty="0" smtClean="0"/>
              <a:t>sebep olur.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 algn="r">
              <a:buNone/>
            </a:pPr>
            <a:r>
              <a:rPr lang="tr-TR" sz="2000" dirty="0" smtClean="0"/>
              <a:t>Zamanınızı etkili ve</a:t>
            </a:r>
          </a:p>
          <a:p>
            <a:pPr marL="0" indent="0" algn="r">
              <a:buNone/>
            </a:pPr>
            <a:r>
              <a:rPr lang="tr-TR" sz="2000" dirty="0" smtClean="0"/>
              <a:t>verimli kullanmak için</a:t>
            </a:r>
          </a:p>
          <a:p>
            <a:pPr marL="0" indent="0" algn="r">
              <a:buNone/>
            </a:pPr>
            <a:r>
              <a:rPr lang="tr-TR" sz="2000" dirty="0" smtClean="0"/>
              <a:t>erteleme davranışınızı</a:t>
            </a:r>
          </a:p>
          <a:p>
            <a:pPr marL="0" indent="0" algn="r">
              <a:buNone/>
            </a:pPr>
            <a:r>
              <a:rPr lang="tr-TR" sz="2000" dirty="0" smtClean="0"/>
              <a:t>köreltmeli, planladığınız</a:t>
            </a:r>
          </a:p>
          <a:p>
            <a:pPr marL="0" indent="0" algn="r">
              <a:buNone/>
            </a:pPr>
            <a:r>
              <a:rPr lang="tr-TR" sz="2000" dirty="0" smtClean="0"/>
              <a:t>işi planladığınız</a:t>
            </a:r>
          </a:p>
          <a:p>
            <a:pPr marL="0" indent="0" algn="r">
              <a:buNone/>
            </a:pPr>
            <a:r>
              <a:rPr lang="tr-TR" sz="2000" dirty="0" smtClean="0"/>
              <a:t>başlangıç zamanında</a:t>
            </a:r>
          </a:p>
          <a:p>
            <a:pPr marL="0" indent="0" algn="r">
              <a:buNone/>
            </a:pPr>
            <a:r>
              <a:rPr lang="tr-TR" sz="2000" dirty="0" smtClean="0"/>
              <a:t>yapmaya koyulmalısınız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689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4431359" y="4020897"/>
            <a:ext cx="3680683" cy="22164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683568" y="3861049"/>
            <a:ext cx="3240360" cy="2138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/>
          <p:cNvSpPr/>
          <p:nvPr/>
        </p:nvSpPr>
        <p:spPr>
          <a:xfrm>
            <a:off x="4797497" y="2132856"/>
            <a:ext cx="3816424" cy="16585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/>
          <p:cNvSpPr/>
          <p:nvPr/>
        </p:nvSpPr>
        <p:spPr>
          <a:xfrm>
            <a:off x="179512" y="1268760"/>
            <a:ext cx="3384376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HAYIR DİYEBİLME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Zamanı verimli kullanmak</a:t>
            </a:r>
          </a:p>
          <a:p>
            <a:pPr marL="0" indent="0">
              <a:buNone/>
            </a:pPr>
            <a:r>
              <a:rPr lang="tr-TR" sz="2000" dirty="0" smtClean="0"/>
              <a:t>için hayır diyebilme</a:t>
            </a:r>
          </a:p>
          <a:p>
            <a:pPr marL="0" indent="0">
              <a:buNone/>
            </a:pPr>
            <a:r>
              <a:rPr lang="tr-TR" sz="2000" dirty="0" smtClean="0"/>
              <a:t>becerisine sahip olmanız</a:t>
            </a:r>
          </a:p>
          <a:p>
            <a:pPr marL="0" indent="0">
              <a:buNone/>
            </a:pPr>
            <a:r>
              <a:rPr lang="tr-TR" sz="2000" dirty="0" smtClean="0"/>
              <a:t>gerekir.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4932040" y="236198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Zaman yönetiminizin etkili bir</a:t>
            </a:r>
          </a:p>
          <a:p>
            <a:r>
              <a:rPr lang="tr-TR" dirty="0" smtClean="0"/>
              <a:t>şekilde devam edebilmesi için,</a:t>
            </a:r>
          </a:p>
          <a:p>
            <a:r>
              <a:rPr lang="tr-TR" dirty="0" smtClean="0"/>
              <a:t>planlamanızı aksatacak</a:t>
            </a:r>
          </a:p>
          <a:p>
            <a:r>
              <a:rPr lang="tr-TR" dirty="0" smtClean="0"/>
              <a:t>şeylere hayır diyebilmelisiniz.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899592" y="405315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Hayır cevabını bazen</a:t>
            </a:r>
          </a:p>
          <a:p>
            <a:r>
              <a:rPr lang="tr-TR" dirty="0" smtClean="0"/>
              <a:t>kendinize vermelisiniz. Bu</a:t>
            </a:r>
          </a:p>
          <a:p>
            <a:r>
              <a:rPr lang="tr-TR" dirty="0" smtClean="0"/>
              <a:t>beceriyi özellikle teknoloji</a:t>
            </a:r>
          </a:p>
          <a:p>
            <a:r>
              <a:rPr lang="tr-TR" dirty="0" smtClean="0"/>
              <a:t>kullanımınızın planlamanızı</a:t>
            </a:r>
          </a:p>
          <a:p>
            <a:r>
              <a:rPr lang="tr-TR" dirty="0" smtClean="0"/>
              <a:t>aksattığı durumlarda</a:t>
            </a:r>
          </a:p>
          <a:p>
            <a:r>
              <a:rPr lang="tr-TR" dirty="0" smtClean="0"/>
              <a:t>kullanmalısınız.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4811461" y="473704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Planlamanızı aksatacak</a:t>
            </a:r>
          </a:p>
          <a:p>
            <a:r>
              <a:rPr lang="tr-TR" dirty="0" smtClean="0"/>
              <a:t>etkinliklere ve davetlere karşı da</a:t>
            </a:r>
          </a:p>
          <a:p>
            <a:r>
              <a:rPr lang="tr-TR" dirty="0" smtClean="0"/>
              <a:t>hayır diyebilme becerisini</a:t>
            </a:r>
          </a:p>
          <a:p>
            <a:r>
              <a:rPr lang="tr-TR" dirty="0" smtClean="0"/>
              <a:t>kullanmanız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5651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516216" y="1916832"/>
            <a:ext cx="2066528" cy="324036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3520081" y="2276872"/>
            <a:ext cx="2808312" cy="252028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/>
          <p:cNvSpPr/>
          <p:nvPr/>
        </p:nvSpPr>
        <p:spPr>
          <a:xfrm>
            <a:off x="826676" y="1916832"/>
            <a:ext cx="2449179" cy="20882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</a:rPr>
              <a:t>ÖNCELİK SIRALAMASI</a:t>
            </a:r>
            <a:endParaRPr lang="tr-TR" b="1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 numCol="3">
            <a:noAutofit/>
          </a:bodyPr>
          <a:lstStyle/>
          <a:p>
            <a:pPr marL="800100" lvl="2" indent="0">
              <a:buNone/>
            </a:pPr>
            <a:r>
              <a:rPr lang="tr-TR" sz="1600" dirty="0" smtClean="0"/>
              <a:t>Öncelik sıralaması</a:t>
            </a:r>
          </a:p>
          <a:p>
            <a:pPr marL="800100" lvl="2" indent="0">
              <a:buNone/>
            </a:pPr>
            <a:r>
              <a:rPr lang="tr-TR" sz="1600" dirty="0" smtClean="0"/>
              <a:t>yaparak,</a:t>
            </a:r>
          </a:p>
          <a:p>
            <a:pPr marL="800100" lvl="2" indent="0">
              <a:buNone/>
            </a:pPr>
            <a:r>
              <a:rPr lang="tr-TR" sz="1600" dirty="0" smtClean="0"/>
              <a:t>yapılacakları</a:t>
            </a:r>
          </a:p>
          <a:p>
            <a:pPr marL="800100" lvl="2" indent="0">
              <a:buNone/>
            </a:pPr>
            <a:r>
              <a:rPr lang="tr-TR" sz="1600" dirty="0" smtClean="0"/>
              <a:t>kategorize edin.</a:t>
            </a:r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r>
              <a:rPr lang="tr-TR" sz="1600" dirty="0" smtClean="0"/>
              <a:t>Yapılacakları;</a:t>
            </a:r>
          </a:p>
          <a:p>
            <a:pPr marL="800100" lvl="2" indent="0">
              <a:buNone/>
            </a:pPr>
            <a:r>
              <a:rPr lang="tr-TR" sz="1600" dirty="0" smtClean="0"/>
              <a:t>1.Zorunlu - acil</a:t>
            </a:r>
          </a:p>
          <a:p>
            <a:pPr marL="800100" lvl="2" indent="0">
              <a:buNone/>
            </a:pPr>
            <a:r>
              <a:rPr lang="tr-TR" sz="1600" dirty="0" smtClean="0"/>
              <a:t>2.Zorunlu - acil değil</a:t>
            </a:r>
          </a:p>
          <a:p>
            <a:pPr marL="800100" lvl="2" indent="0">
              <a:buNone/>
            </a:pPr>
            <a:r>
              <a:rPr lang="tr-TR" sz="1600" dirty="0" smtClean="0"/>
              <a:t>3.Zorunlu değil - acil</a:t>
            </a:r>
          </a:p>
          <a:p>
            <a:pPr marL="800100" lvl="2" indent="0">
              <a:buNone/>
            </a:pPr>
            <a:r>
              <a:rPr lang="tr-TR" sz="1600" dirty="0" smtClean="0"/>
              <a:t>değil olarak</a:t>
            </a:r>
          </a:p>
          <a:p>
            <a:pPr marL="800100" lvl="2" indent="0">
              <a:buNone/>
            </a:pPr>
            <a:r>
              <a:rPr lang="tr-TR" sz="1600" dirty="0" smtClean="0"/>
              <a:t>gruplandırabilirsiniz.</a:t>
            </a:r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endParaRPr lang="tr-TR" sz="1600" dirty="0" smtClean="0"/>
          </a:p>
          <a:p>
            <a:pPr marL="800100" lvl="2" indent="0">
              <a:buNone/>
            </a:pPr>
            <a:endParaRPr lang="tr-TR" sz="1600" dirty="0"/>
          </a:p>
          <a:p>
            <a:pPr marL="800100" lvl="2" indent="0">
              <a:buNone/>
            </a:pPr>
            <a:r>
              <a:rPr lang="tr-TR" sz="1600" dirty="0" smtClean="0"/>
              <a:t>Öncelik sıralaması</a:t>
            </a:r>
          </a:p>
          <a:p>
            <a:pPr marL="800100" lvl="2" indent="0">
              <a:buNone/>
            </a:pPr>
            <a:r>
              <a:rPr lang="tr-TR" sz="1600" dirty="0" smtClean="0"/>
              <a:t>yapmak yapılacakları</a:t>
            </a:r>
          </a:p>
          <a:p>
            <a:pPr marL="800100" lvl="2" indent="0">
              <a:buNone/>
            </a:pPr>
            <a:r>
              <a:rPr lang="tr-TR" sz="1600" dirty="0" smtClean="0"/>
              <a:t>daha sistematik</a:t>
            </a:r>
          </a:p>
          <a:p>
            <a:pPr marL="800100" lvl="2" indent="0">
              <a:buNone/>
            </a:pPr>
            <a:r>
              <a:rPr lang="tr-TR" sz="1600" dirty="0" smtClean="0"/>
              <a:t>planlamanızı ve zamanı</a:t>
            </a:r>
          </a:p>
          <a:p>
            <a:pPr marL="800100" lvl="2" indent="0">
              <a:buNone/>
            </a:pPr>
            <a:r>
              <a:rPr lang="tr-TR" sz="1600" dirty="0" smtClean="0"/>
              <a:t>etkili kullanmanızı</a:t>
            </a:r>
          </a:p>
          <a:p>
            <a:pPr marL="800100" lvl="2" indent="0">
              <a:buNone/>
            </a:pPr>
            <a:r>
              <a:rPr lang="tr-TR" sz="1600" dirty="0" smtClean="0"/>
              <a:t>sağlar.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01644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/>
              <a:t>GÜNLÜK KONTROL LİSTESİ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Günlük kontrol listesi oluşturarak çalışma performansınızı</a:t>
            </a:r>
          </a:p>
          <a:p>
            <a:r>
              <a:rPr lang="tr-TR" dirty="0" smtClean="0"/>
              <a:t>arttırabilirsiniz.</a:t>
            </a:r>
          </a:p>
          <a:p>
            <a:endParaRPr lang="tr-TR" dirty="0" smtClean="0"/>
          </a:p>
          <a:p>
            <a:r>
              <a:rPr lang="tr-TR" dirty="0" smtClean="0"/>
              <a:t>Günlük kontrol listesi sayesinde ne kadar zaman kullandığınızı</a:t>
            </a:r>
          </a:p>
          <a:p>
            <a:pPr marL="0" indent="0">
              <a:buNone/>
            </a:pPr>
            <a:r>
              <a:rPr lang="tr-TR" dirty="0" smtClean="0"/>
              <a:t>ve ne kadar işi tamamladığınızı somut şekilde görebilirsiniz.</a:t>
            </a:r>
          </a:p>
          <a:p>
            <a:endParaRPr lang="tr-TR" dirty="0" smtClean="0"/>
          </a:p>
          <a:p>
            <a:r>
              <a:rPr lang="tr-TR" dirty="0" smtClean="0"/>
              <a:t>Kullanılan zaman ve tamamlanan iş oranını inceleyerek zaman</a:t>
            </a:r>
          </a:p>
          <a:p>
            <a:pPr marL="0" indent="0">
              <a:buNone/>
            </a:pPr>
            <a:r>
              <a:rPr lang="tr-TR" dirty="0" smtClean="0"/>
              <a:t>kullanma veriminizi kontrol edebilirsiniz.</a:t>
            </a:r>
          </a:p>
          <a:p>
            <a:endParaRPr lang="tr-TR" dirty="0" smtClean="0"/>
          </a:p>
          <a:p>
            <a:r>
              <a:rPr lang="tr-TR" dirty="0" smtClean="0"/>
              <a:t>Herhangi bir aksama, duraksama ya da verimsizlik durumlarını</a:t>
            </a:r>
          </a:p>
          <a:p>
            <a:pPr marL="0" indent="0">
              <a:buNone/>
            </a:pPr>
            <a:r>
              <a:rPr lang="tr-TR" dirty="0" smtClean="0"/>
              <a:t>kontrol listesi sayesinde somut şekilde görüp, önleyici</a:t>
            </a:r>
          </a:p>
          <a:p>
            <a:pPr marL="0" indent="0">
              <a:buNone/>
            </a:pPr>
            <a:r>
              <a:rPr lang="tr-TR" dirty="0" smtClean="0"/>
              <a:t>planlamalar yapabilirsiniz.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5949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/>
              <a:t>HAFTALIK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numCol="2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dirty="0" smtClean="0"/>
              <a:t>Haftalık plan yapmak		</a:t>
            </a:r>
          </a:p>
          <a:p>
            <a:pPr marL="0" indent="0">
              <a:buNone/>
            </a:pPr>
            <a:r>
              <a:rPr lang="tr-TR" sz="2000" dirty="0" smtClean="0"/>
              <a:t>verimli çalışmanın ve</a:t>
            </a:r>
          </a:p>
          <a:p>
            <a:pPr marL="0" indent="0">
              <a:buNone/>
            </a:pPr>
            <a:r>
              <a:rPr lang="tr-TR" sz="2000" dirty="0" smtClean="0"/>
              <a:t>zamanı etkili</a:t>
            </a:r>
          </a:p>
          <a:p>
            <a:pPr marL="0" indent="0">
              <a:buNone/>
            </a:pPr>
            <a:r>
              <a:rPr lang="tr-TR" sz="2000" dirty="0" smtClean="0"/>
              <a:t>kullanmanın en önemli</a:t>
            </a:r>
          </a:p>
          <a:p>
            <a:pPr marL="0" indent="0">
              <a:buNone/>
            </a:pPr>
            <a:r>
              <a:rPr lang="tr-TR" sz="2000" dirty="0" smtClean="0"/>
              <a:t>aracıdır.</a:t>
            </a:r>
          </a:p>
          <a:p>
            <a:pPr marL="0" indent="0">
              <a:buNone/>
            </a:pPr>
            <a:endParaRPr lang="tr-TR" sz="2000" dirty="0"/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Haftalık plan</a:t>
            </a:r>
          </a:p>
          <a:p>
            <a:pPr marL="0" indent="0">
              <a:buNone/>
            </a:pPr>
            <a:r>
              <a:rPr lang="tr-TR" sz="2000" dirty="0" smtClean="0"/>
              <a:t>uygulanabilir olmalıdır.</a:t>
            </a:r>
          </a:p>
          <a:p>
            <a:pPr marL="0" indent="0">
              <a:buNone/>
            </a:pPr>
            <a:r>
              <a:rPr lang="tr-TR" sz="2000" dirty="0" smtClean="0"/>
              <a:t>Zamanı gerçekçi şekilde</a:t>
            </a:r>
          </a:p>
          <a:p>
            <a:pPr marL="0" indent="0">
              <a:buNone/>
            </a:pPr>
            <a:r>
              <a:rPr lang="tr-TR" sz="2000" dirty="0" smtClean="0"/>
              <a:t>değerlendirmelisiniz.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Haftalık planınızı</a:t>
            </a:r>
          </a:p>
          <a:p>
            <a:pPr marL="0" indent="0">
              <a:buNone/>
            </a:pPr>
            <a:r>
              <a:rPr lang="tr-TR" sz="2000" dirty="0" smtClean="0"/>
              <a:t>yaparken öncelik</a:t>
            </a:r>
          </a:p>
          <a:p>
            <a:pPr marL="0" indent="0">
              <a:buNone/>
            </a:pPr>
            <a:r>
              <a:rPr lang="tr-TR" sz="2000" dirty="0" smtClean="0"/>
              <a:t>sıralaması yapın.</a:t>
            </a:r>
          </a:p>
          <a:p>
            <a:pPr marL="0" indent="0">
              <a:buNone/>
            </a:pPr>
            <a:endParaRPr lang="tr-TR" sz="2000" dirty="0"/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Haftalık planınızda uykuya,</a:t>
            </a:r>
          </a:p>
          <a:p>
            <a:pPr marL="0" indent="0">
              <a:buNone/>
            </a:pPr>
            <a:r>
              <a:rPr lang="tr-TR" sz="2000" dirty="0" smtClean="0"/>
              <a:t>ders çalışmaya, dinlenmeye ve</a:t>
            </a:r>
          </a:p>
          <a:p>
            <a:pPr marL="0" indent="0">
              <a:buNone/>
            </a:pPr>
            <a:r>
              <a:rPr lang="tr-TR" sz="2000" dirty="0" smtClean="0"/>
              <a:t>eğlenmeye yeterli zaman ayırın</a:t>
            </a:r>
          </a:p>
          <a:p>
            <a:pPr marL="0" indent="0">
              <a:buNone/>
            </a:pPr>
            <a:endParaRPr lang="tr-TR" sz="20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1829569" cy="182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83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-Nokta Yıldız 5"/>
          <p:cNvSpPr/>
          <p:nvPr/>
        </p:nvSpPr>
        <p:spPr>
          <a:xfrm>
            <a:off x="611560" y="1700808"/>
            <a:ext cx="7992888" cy="1800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Yuvarlatılmış Dikdörtgen 4"/>
          <p:cNvSpPr/>
          <p:nvPr/>
        </p:nvSpPr>
        <p:spPr>
          <a:xfrm>
            <a:off x="611560" y="332656"/>
            <a:ext cx="7992888" cy="11304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ETKİLİ ZAMAN YÖNETİMİ TEKNİKLERİ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i="1" dirty="0" smtClean="0">
                <a:latin typeface="Berlin Sans FB" pitchFamily="34" charset="0"/>
              </a:rPr>
              <a:t>Zaman, kullanılmayan kısmı yok olup giden önemli bir sermayedir.</a:t>
            </a:r>
          </a:p>
          <a:p>
            <a:endParaRPr lang="tr-TR" i="1" dirty="0" smtClean="0">
              <a:latin typeface="Berlin Sans FB" pitchFamily="34" charset="0"/>
            </a:endParaRPr>
          </a:p>
          <a:p>
            <a:r>
              <a:rPr lang="tr-TR" i="1" dirty="0" smtClean="0">
                <a:latin typeface="Berlin Sans FB" pitchFamily="34" charset="0"/>
              </a:rPr>
              <a:t>Yaşam için en önemli sermaye </a:t>
            </a:r>
            <a:r>
              <a:rPr lang="tr-TR" i="1" dirty="0" smtClean="0">
                <a:latin typeface="Berlin Sans FB" pitchFamily="34" charset="0"/>
              </a:rPr>
              <a:t>olan zamanın </a:t>
            </a:r>
            <a:r>
              <a:rPr lang="tr-TR" i="1" dirty="0" smtClean="0">
                <a:latin typeface="Berlin Sans FB" pitchFamily="34" charset="0"/>
              </a:rPr>
              <a:t>kullanılabilirlik oranını artırmak, onu ancak etkili bir biçimde yönetmekle olanaklı olmaktadır </a:t>
            </a:r>
            <a:endParaRPr lang="tr-TR" i="1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9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/>
              <a:t>UYKU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5192" y="1536093"/>
            <a:ext cx="8229600" cy="4525963"/>
          </a:xfrm>
          <a:solidFill>
            <a:schemeClr val="accent4">
              <a:lumMod val="60000"/>
              <a:lumOff val="40000"/>
            </a:schemeClr>
          </a:solidFill>
        </p:spPr>
        <p:txBody>
          <a:bodyPr numCol="2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400" dirty="0" smtClean="0"/>
              <a:t>Günde 10 saat</a:t>
            </a:r>
          </a:p>
          <a:p>
            <a:pPr marL="0" indent="0">
              <a:buNone/>
            </a:pPr>
            <a:r>
              <a:rPr lang="tr-TR" sz="2400" dirty="0" smtClean="0"/>
              <a:t>uyuyan bir kişi, yılda</a:t>
            </a:r>
          </a:p>
          <a:p>
            <a:pPr marL="0" indent="0">
              <a:buNone/>
            </a:pPr>
            <a:r>
              <a:rPr lang="tr-TR" sz="2400" dirty="0" smtClean="0"/>
              <a:t>yaklaşık 152 gün</a:t>
            </a:r>
          </a:p>
          <a:p>
            <a:pPr marL="0" indent="0">
              <a:buNone/>
            </a:pPr>
            <a:r>
              <a:rPr lang="tr-TR" sz="2400" dirty="0" smtClean="0"/>
              <a:t>uyur.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 smtClean="0"/>
              <a:t>Uyku fazla olduğunda</a:t>
            </a:r>
          </a:p>
          <a:p>
            <a:pPr marL="0" indent="0">
              <a:buNone/>
            </a:pPr>
            <a:r>
              <a:rPr lang="tr-TR" sz="2400" dirty="0" smtClean="0"/>
              <a:t>zaman kaybı, yetersiz</a:t>
            </a:r>
          </a:p>
          <a:p>
            <a:pPr marL="0" indent="0">
              <a:buNone/>
            </a:pPr>
            <a:r>
              <a:rPr lang="tr-TR" sz="2400" dirty="0" smtClean="0"/>
              <a:t>olduğunda ise verim</a:t>
            </a:r>
          </a:p>
          <a:p>
            <a:pPr marL="0" indent="0">
              <a:buNone/>
            </a:pPr>
            <a:r>
              <a:rPr lang="tr-TR" sz="2400" dirty="0" smtClean="0"/>
              <a:t>kaybına sebep olur.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>
              <a:buFont typeface="Wingdings" pitchFamily="2" charset="2"/>
              <a:buChar char="§"/>
            </a:pPr>
            <a:r>
              <a:rPr lang="tr-TR" sz="2400" dirty="0" smtClean="0"/>
              <a:t>Bu yüzden gelişim</a:t>
            </a:r>
          </a:p>
          <a:p>
            <a:pPr marL="0" indent="0">
              <a:buNone/>
            </a:pPr>
            <a:r>
              <a:rPr lang="tr-TR" sz="2400" dirty="0" smtClean="0"/>
              <a:t>döneminize uygun</a:t>
            </a:r>
          </a:p>
          <a:p>
            <a:pPr marL="0" indent="0">
              <a:buNone/>
            </a:pPr>
            <a:r>
              <a:rPr lang="tr-TR" sz="2400" dirty="0" smtClean="0"/>
              <a:t>şekilde yeterli ve</a:t>
            </a:r>
          </a:p>
          <a:p>
            <a:pPr marL="0" indent="0">
              <a:buNone/>
            </a:pPr>
            <a:r>
              <a:rPr lang="tr-TR" sz="2400" dirty="0" smtClean="0"/>
              <a:t>dengeli uyumalısınız.</a:t>
            </a:r>
            <a:endParaRPr lang="tr-T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99075"/>
            <a:ext cx="3397560" cy="17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2760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i="1" dirty="0" smtClean="0">
                <a:latin typeface="Algerian" pitchFamily="82" charset="0"/>
              </a:rPr>
              <a:t>URLA HAKAN ÇEKEN ANADOLU LİSESİ</a:t>
            </a:r>
            <a:endParaRPr lang="tr-TR" b="1" i="1" dirty="0">
              <a:latin typeface="Algerian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3717033"/>
            <a:ext cx="7427168" cy="86409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tr-TR" b="1" i="1" dirty="0" smtClean="0"/>
              <a:t>                               REHBERLİK SERVİSİ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424092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611560" y="332656"/>
            <a:ext cx="784887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8356" y="275347"/>
            <a:ext cx="8435280" cy="1858218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Zaman Yönetimi</a:t>
            </a:r>
            <a:b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i-FI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Zaman Kullan</a:t>
            </a:r>
            <a:r>
              <a:rPr lang="tr-TR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ı</a:t>
            </a:r>
            <a:r>
              <a:rPr lang="fi-FI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tr-TR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ı</a:t>
            </a:r>
            <a:r>
              <a:rPr lang="fi-FI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tr-TR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ı</a:t>
            </a:r>
            <a:r>
              <a:rPr lang="fi-FI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 Kontrol Alt</a:t>
            </a:r>
            <a:r>
              <a:rPr lang="tr-TR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ı</a:t>
            </a:r>
            <a:r>
              <a:rPr lang="fi-FI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na Alma Sürecidir</a:t>
            </a:r>
            <a:r>
              <a:rPr lang="tr-TR" altLang="tr-TR" sz="3200" b="1" dirty="0" smtClean="0">
                <a:solidFill>
                  <a:schemeClr val="accent6">
                    <a:lumMod val="75000"/>
                  </a:schemeClr>
                </a:solidFill>
              </a:rPr>
              <a:t>..</a:t>
            </a:r>
            <a:br>
              <a:rPr lang="tr-TR" altLang="tr-T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564904"/>
            <a:ext cx="8075240" cy="3561259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tr-TR" altLang="tr-TR" dirty="0" smtClean="0">
                <a:latin typeface="Arial Narrow" panose="020B0606020202030204" pitchFamily="34" charset="0"/>
              </a:rPr>
              <a:t>     Günlük </a:t>
            </a:r>
            <a:r>
              <a:rPr lang="tr-TR" altLang="tr-TR" dirty="0">
                <a:latin typeface="Arial Narrow" panose="020B0606020202030204" pitchFamily="34" charset="0"/>
              </a:rPr>
              <a:t>olarak bize verilen;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tr-TR" altLang="tr-TR" dirty="0">
                <a:latin typeface="Arial Narrow" panose="020B0606020202030204" pitchFamily="34" charset="0"/>
              </a:rPr>
              <a:t>24 saat,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tr-TR" altLang="tr-TR" dirty="0">
                <a:latin typeface="Arial Narrow" panose="020B0606020202030204" pitchFamily="34" charset="0"/>
              </a:rPr>
              <a:t>1440 dakika,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tr-TR" altLang="tr-TR" dirty="0">
                <a:latin typeface="Arial Narrow" panose="020B0606020202030204" pitchFamily="34" charset="0"/>
              </a:rPr>
              <a:t>86400 saniyelik süreyi, </a:t>
            </a:r>
            <a:endParaRPr lang="tr-TR" altLang="tr-TR" dirty="0" smtClean="0">
              <a:latin typeface="Arial Narrow" panose="020B0606020202030204" pitchFamily="34" charset="0"/>
            </a:endParaRPr>
          </a:p>
          <a:p>
            <a:pPr marL="457200" lvl="1" indent="0" algn="just">
              <a:buNone/>
            </a:pPr>
            <a:r>
              <a:rPr lang="tr-TR" altLang="tr-TR" sz="3200" dirty="0" smtClean="0">
                <a:latin typeface="Arial Narrow" panose="020B0606020202030204" pitchFamily="34" charset="0"/>
              </a:rPr>
              <a:t>yaşamımıza katkı sağlayacak biçimde kullanmaktır... 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tr-TR" altLang="tr-TR" dirty="0" smtClean="0">
              <a:latin typeface="Arial Narrow" panose="020B0606020202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65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683568" y="332656"/>
            <a:ext cx="7416824" cy="12744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/>
                </a:solidFill>
              </a:rPr>
              <a:t>ZAMANI YÖNETMEK İÇİN</a:t>
            </a:r>
            <a:endParaRPr lang="tr-TR" b="1" dirty="0">
              <a:solidFill>
                <a:schemeClr val="accent5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fi-FI" altLang="tr-TR" dirty="0">
                <a:latin typeface="Arial Narrow" panose="020B0606020202030204" pitchFamily="34" charset="0"/>
              </a:rPr>
              <a:t>Hedefleri belirleyip, önceliklendirin.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i-FI" altLang="tr-TR" dirty="0" smtClean="0">
                <a:latin typeface="Arial Narrow" panose="020B0606020202030204" pitchFamily="34" charset="0"/>
              </a:rPr>
              <a:t>Aşırı </a:t>
            </a:r>
            <a:r>
              <a:rPr lang="fi-FI" altLang="tr-TR" dirty="0">
                <a:latin typeface="Arial Narrow" panose="020B0606020202030204" pitchFamily="34" charset="0"/>
              </a:rPr>
              <a:t>bilgi yüklenmenin önüne geçin.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i-FI" altLang="tr-T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Zamanınızı planlayın.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i-FI" altLang="tr-T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Zaman </a:t>
            </a:r>
            <a:r>
              <a:rPr lang="fi-FI" altLang="tr-TR" dirty="0">
                <a:solidFill>
                  <a:srgbClr val="002060"/>
                </a:solidFill>
                <a:latin typeface="Arial Narrow" panose="020B0606020202030204" pitchFamily="34" charset="0"/>
              </a:rPr>
              <a:t>kaybettiren işleri yok edin.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i-FI" altLang="tr-TR" dirty="0">
                <a:latin typeface="Arial Narrow" panose="020B0606020202030204" pitchFamily="34" charset="0"/>
              </a:rPr>
              <a:t>Başkalarının yapabileceği işleri onlara devredin.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i-FI" altLang="tr-TR" dirty="0">
                <a:solidFill>
                  <a:srgbClr val="002060"/>
                </a:solidFill>
                <a:latin typeface="Arial Narrow" panose="020B0606020202030204" pitchFamily="34" charset="0"/>
              </a:rPr>
              <a:t>Boşvericiliğin üstesinden gelin.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956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827584" y="260648"/>
            <a:ext cx="6984776" cy="129614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HEDEFLERİ BELİRLEYİP ÖNCELİKLENDİRMEK İÇİN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670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Mesleki hedefleri belirleyin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Belirlenen hedefleri önceliklendirin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Öncelikleri listeleyin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Hedefleri gözden geçirin ve revize</a:t>
            </a:r>
            <a:r>
              <a:rPr lang="tr-TR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 </a:t>
            </a:r>
            <a:r>
              <a:rPr lang="fi-FI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edin</a:t>
            </a:r>
            <a:r>
              <a:rPr lang="tr-TR" altLang="tr-TR" dirty="0">
                <a:solidFill>
                  <a:schemeClr val="accent5"/>
                </a:solidFill>
                <a:latin typeface="Arial Narrow" panose="020B0606020202030204" pitchFamily="34" charset="0"/>
              </a:rPr>
              <a:t>...</a:t>
            </a:r>
            <a:endParaRPr lang="fi-FI" altLang="tr-TR" dirty="0">
              <a:solidFill>
                <a:schemeClr val="accent5"/>
              </a:solidFill>
              <a:latin typeface="Arial Narrow" panose="020B0606020202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tr-TR" altLang="tr-TR" dirty="0">
              <a:solidFill>
                <a:srgbClr val="008080"/>
              </a:solidFill>
              <a:latin typeface="Arial Narrow" panose="020B0606020202030204" pitchFamily="34" charset="0"/>
            </a:endParaRPr>
          </a:p>
          <a:p>
            <a:endParaRPr lang="tr-TR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55" y="4077072"/>
            <a:ext cx="8229600" cy="233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60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0648"/>
            <a:ext cx="822960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08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0648"/>
            <a:ext cx="8229600" cy="54726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99812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395536" y="260648"/>
            <a:ext cx="8208912" cy="1490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ZAMANI AKILLICA PLANLAYABİLMEK İÇİN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51112"/>
            <a:ext cx="8229600" cy="437505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rgbClr val="008080"/>
                </a:solidFill>
                <a:latin typeface="Arial Narrow" panose="020B0606020202030204" pitchFamily="34" charset="0"/>
              </a:rPr>
              <a:t>Her sabah evden çıkmadan önce günlük işlerinizi belirleyin ve öncelik sırasına dizin.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rgbClr val="7030A0"/>
                </a:solidFill>
                <a:latin typeface="Arial Narrow" panose="020B0606020202030204" pitchFamily="34" charset="0"/>
              </a:rPr>
              <a:t>Günlük planı yazılı hale getirin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rgbClr val="008080"/>
                </a:solidFill>
                <a:latin typeface="Arial Narrow" panose="020B0606020202030204" pitchFamily="34" charset="0"/>
              </a:rPr>
              <a:t>Günün sonunda hedef listenizi gözden geçirin,gerçekleştiremediğiniz işleri bir sonraki listenin başına önem sırasına göre ekleyin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i-FI" altLang="tr-TR" dirty="0">
                <a:solidFill>
                  <a:srgbClr val="7030A0"/>
                </a:solidFill>
                <a:latin typeface="Arial Narrow" panose="020B0606020202030204" pitchFamily="34" charset="0"/>
              </a:rPr>
              <a:t>Kendinizi tanıyın, hangi zamanlarda enerjik olduğunuzu belirleyin</a:t>
            </a:r>
          </a:p>
          <a:p>
            <a:pPr algn="just"/>
            <a:endParaRPr lang="tr-TR" altLang="tr-TR" dirty="0">
              <a:latin typeface="Arial Narrow" panose="020B0606020202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43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539552" y="404664"/>
            <a:ext cx="7992888" cy="1490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50304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KARIŞIKLIĞI ÖNLEMEK İÇİN</a:t>
            </a:r>
            <a:b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3100" dirty="0" smtClean="0">
                <a:solidFill>
                  <a:schemeClr val="accent2">
                    <a:lumMod val="75000"/>
                  </a:schemeClr>
                </a:solidFill>
              </a:rPr>
              <a:t>(Dolabınızın karışıklığı kafanızın karışmasına neden olabilir)</a:t>
            </a:r>
            <a:endParaRPr lang="tr-TR" sz="3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45638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altLang="tr-TR" dirty="0" smtClean="0">
                <a:latin typeface="+mj-lt"/>
              </a:rPr>
              <a:t>Ders araç gereçlerinizi sene başında düzenleyin</a:t>
            </a:r>
          </a:p>
          <a:p>
            <a:pPr algn="just">
              <a:buFont typeface="Wingdings" pitchFamily="2" charset="2"/>
              <a:buChar char="v"/>
            </a:pPr>
            <a:r>
              <a:rPr lang="tr-TR" altLang="tr-TR" dirty="0" smtClean="0">
                <a:latin typeface="+mj-lt"/>
              </a:rPr>
              <a:t>Gereksiz araç gereç kitap defterlerden kurtulun</a:t>
            </a:r>
            <a:endParaRPr lang="fi-FI" altLang="tr-TR" dirty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Araç gereç defter ve kitaplarınızı amaçlarına uygun sınıflandırın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481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</TotalTime>
  <Words>741</Words>
  <Application>Microsoft Office PowerPoint</Application>
  <PresentationFormat>Ekran Gösterisi (4:3)</PresentationFormat>
  <Paragraphs>200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URLA HAKAN ÇEKEN ANADOLU LİSESİ</vt:lpstr>
      <vt:lpstr>ETKİLİ ZAMAN YÖNETİMİ TEKNİKLERİ</vt:lpstr>
      <vt:lpstr>Zaman Yönetimi Zaman Kullanımını Kontrol Altına Alma Sürecidir.. </vt:lpstr>
      <vt:lpstr>ZAMANI YÖNETMEK İÇİN</vt:lpstr>
      <vt:lpstr>HEDEFLERİ BELİRLEYİP ÖNCELİKLENDİRMEK İÇİN</vt:lpstr>
      <vt:lpstr>PowerPoint Sunusu</vt:lpstr>
      <vt:lpstr>PowerPoint Sunusu</vt:lpstr>
      <vt:lpstr>ZAMANI AKILLICA PLANLAYABİLMEK İÇİN</vt:lpstr>
      <vt:lpstr>KARIŞIKLIĞI ÖNLEMEK İÇİN (Dolabınızın karışıklığı kafanızın karışmasına neden olabilir)</vt:lpstr>
      <vt:lpstr>ZAMAN KAYBETTİREN İŞLERİ ÖNLEMEK İÇİN</vt:lpstr>
      <vt:lpstr>İŞLERİ HAFİFLETMEK İÇİN</vt:lpstr>
      <vt:lpstr>BOŞVERİCİLİĞİN ÜSTESİNDEN GELMEK İÇİN</vt:lpstr>
      <vt:lpstr>86.400 ALTIN</vt:lpstr>
      <vt:lpstr>86.400 ALTIN</vt:lpstr>
      <vt:lpstr>ERTELEMEEE !</vt:lpstr>
      <vt:lpstr>HAYIR DİYEBİLME</vt:lpstr>
      <vt:lpstr>ÖNCELİK SIRALAMASI</vt:lpstr>
      <vt:lpstr>GÜNLÜK KONTROL LİSTESİ</vt:lpstr>
      <vt:lpstr>HAFTALIK PLAN</vt:lpstr>
      <vt:lpstr>UYKU</vt:lpstr>
      <vt:lpstr>URLA HAKAN ÇEKEN ANADOLU LİSESİ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URLA HAKAN ÇEKEN ANADOLU LİSESİ</dc:title>
  <dc:creator>X</dc:creator>
  <cp:lastModifiedBy>X</cp:lastModifiedBy>
  <cp:revision>16</cp:revision>
  <dcterms:created xsi:type="dcterms:W3CDTF">2024-12-25T08:20:15Z</dcterms:created>
  <dcterms:modified xsi:type="dcterms:W3CDTF">2024-12-27T09:14:52Z</dcterms:modified>
</cp:coreProperties>
</file>